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3"/>
    <p:sldId id="265" r:id="rId4"/>
    <p:sldId id="257" r:id="rId5"/>
    <p:sldId id="258" r:id="rId6"/>
    <p:sldId id="260" r:id="rId7"/>
    <p:sldId id="259" r:id="rId8"/>
    <p:sldId id="261" r:id="rId9"/>
    <p:sldId id="262" r:id="rId10"/>
    <p:sldId id="264" r:id="rId11"/>
    <p:sldId id="266" r:id="rId12"/>
    <p:sldId id="274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WechatIMG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5875" y="26670"/>
            <a:ext cx="12194540" cy="7332980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/>
        </p:nvSpPr>
        <p:spPr>
          <a:xfrm>
            <a:off x="1399540" y="499745"/>
            <a:ext cx="9144000" cy="16059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threePt" dir="t"/>
            </a:scene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6600" baseline="-25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基于USRP的飞机轨迹信息捕捉系统的设计与实现</a:t>
            </a:r>
            <a:endParaRPr lang="zh-CN" altLang="en-US" sz="6600" baseline="-250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x-none" altLang="zh-CN"/>
              <a:t>KML文件数据结构设计</a:t>
            </a:r>
            <a:endParaRPr lang="x-none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835" y="1826895"/>
            <a:ext cx="9839325" cy="4351655"/>
          </a:xfrm>
        </p:spPr>
        <p:txBody>
          <a:bodyPr>
            <a:normAutofit fontScale="90000" lnSpcReduction="20000"/>
          </a:bodyPr>
          <a:p>
            <a:r>
              <a:rPr lang="x-none" altLang="zh-CN"/>
              <a:t>&lt;Document&gt;</a:t>
            </a:r>
            <a:endParaRPr lang="x-none" altLang="zh-CN"/>
          </a:p>
          <a:p>
            <a:endParaRPr lang="x-none" altLang="zh-CN"/>
          </a:p>
          <a:p>
            <a:pPr lvl="1"/>
            <a:r>
              <a:rPr lang="x-none" altLang="zh-CN"/>
              <a:t>&lt;Style id="airplane"&gt;</a:t>
            </a:r>
            <a:endParaRPr lang="x-none" altLang="zh-CN"/>
          </a:p>
          <a:p>
            <a:pPr lvl="2"/>
            <a:r>
              <a:rPr lang="x-none" altLang="zh-CN" sz="2000"/>
              <a:t>&lt;IconStyle&gt;</a:t>
            </a:r>
            <a:endParaRPr lang="x-none" altLang="zh-CN" sz="2000"/>
          </a:p>
          <a:p>
            <a:pPr lvl="3"/>
            <a:r>
              <a:rPr lang="x-none" altLang="zh-CN" sz="1800"/>
              <a:t>&lt;Icon&gt;png&lt;/Icon&gt;</a:t>
            </a:r>
            <a:endParaRPr lang="x-none" altLang="zh-CN" sz="1800"/>
          </a:p>
          <a:p>
            <a:pPr lvl="2"/>
            <a:r>
              <a:rPr lang="x-none" altLang="zh-CN"/>
              <a:t>&lt;/IconStyle&gt;</a:t>
            </a:r>
            <a:endParaRPr lang="x-none" altLang="zh-CN"/>
          </a:p>
          <a:p>
            <a:pPr lvl="1"/>
            <a:r>
              <a:rPr lang="x-none" altLang="zh-CN"/>
              <a:t>&lt;Style id="trace"</a:t>
            </a:r>
            <a:endParaRPr lang="x-none" altLang="zh-CN"/>
          </a:p>
          <a:p>
            <a:pPr lvl="2"/>
            <a:r>
              <a:rPr lang="x-none" altLang="zh-CN" sz="2000"/>
              <a:t>&lt;LineStyle&gt;</a:t>
            </a:r>
            <a:endParaRPr lang="x-none" altLang="zh-CN" sz="2000"/>
          </a:p>
          <a:p>
            <a:pPr lvl="3"/>
            <a:r>
              <a:rPr lang="x-none" altLang="zh-CN" sz="1800"/>
              <a:t>&lt;color&gt;</a:t>
            </a:r>
            <a:endParaRPr lang="x-none" altLang="zh-CN" sz="1800"/>
          </a:p>
          <a:p>
            <a:pPr lvl="3"/>
            <a:r>
              <a:rPr lang="x-none" altLang="zh-CN" sz="1800"/>
              <a:t>&lt;width&gt;</a:t>
            </a:r>
            <a:endParaRPr lang="x-none" altLang="zh-CN" sz="1800"/>
          </a:p>
          <a:p>
            <a:pPr marL="1371600" lvl="3" indent="0">
              <a:buNone/>
            </a:pPr>
            <a:endParaRPr lang="x-none" altLang="zh-CN"/>
          </a:p>
          <a:p>
            <a:pPr lvl="1"/>
            <a:r>
              <a:rPr lang="x-none" altLang="zh-CN">
                <a:sym typeface="+mn-ea"/>
              </a:rPr>
              <a:t>&lt;Folder&gt;&lt;!--轨迹信息--&gt;&lt;/Folder&gt;</a:t>
            </a:r>
            <a:endParaRPr lang="x-none" altLang="zh-CN">
              <a:sym typeface="+mn-ea"/>
            </a:endParaRPr>
          </a:p>
          <a:p>
            <a:pPr lvl="1"/>
            <a:endParaRPr lang="x-none" altLang="zh-CN">
              <a:sym typeface="+mn-ea"/>
            </a:endParaRPr>
          </a:p>
          <a:p>
            <a:r>
              <a:rPr lang="x-none" altLang="zh-CN">
                <a:sym typeface="+mn-ea"/>
              </a:rPr>
              <a:t>&lt;/Document&gt;</a:t>
            </a:r>
            <a:endParaRPr lang="x-none" altLang="zh-CN"/>
          </a:p>
          <a:p>
            <a:endParaRPr lang="x-none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/>
              <a:t>KML文件数据结构设计</a:t>
            </a:r>
            <a:endParaRPr lang="x-none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241425"/>
            <a:ext cx="10515600" cy="5542915"/>
          </a:xfrm>
        </p:spPr>
        <p:txBody>
          <a:bodyPr>
            <a:normAutofit fontScale="75000"/>
          </a:bodyPr>
          <a:p>
            <a:r>
              <a:rPr lang="zh-CN" altLang="en-US">
                <a:sym typeface="+mn-ea"/>
              </a:rPr>
              <a:t>&lt;Placemark&gt;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&lt;Point&gt;</a:t>
            </a:r>
            <a:endParaRPr lang="zh-CN" altLang="en-US">
              <a:sym typeface="+mn-ea"/>
            </a:endParaRPr>
          </a:p>
          <a:p>
            <a:pPr lvl="2"/>
            <a:r>
              <a:rPr lang="x-none" altLang="zh-CN"/>
              <a:t>&lt;name&gt;</a:t>
            </a:r>
            <a:endParaRPr lang="x-none" altLang="zh-CN"/>
          </a:p>
          <a:p>
            <a:pPr lvl="2"/>
            <a:r>
              <a:rPr lang="zh-CN" altLang="en-US">
                <a:sym typeface="+mn-ea"/>
              </a:rPr>
              <a:t>&lt;altitudeMode&gt;absolute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&lt;extrude&gt;1  #突出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&lt;coordinates&gt;113.98233,30.234&lt;/coordinates&gt;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&lt;/Point&gt;</a:t>
            </a:r>
            <a:endParaRPr lang="zh-CN" altLang="en-US"/>
          </a:p>
          <a:p>
            <a:r>
              <a:rPr lang="zh-CN" altLang="en-US">
                <a:sym typeface="+mn-ea"/>
              </a:rPr>
              <a:t>&lt;/Placemark&gt;</a:t>
            </a:r>
            <a:endParaRPr lang="zh-CN" altLang="en-US">
              <a:sym typeface="+mn-ea"/>
            </a:endParaRPr>
          </a:p>
          <a:p>
            <a:endParaRPr lang="zh-CN" altLang="en-US"/>
          </a:p>
          <a:p>
            <a:r>
              <a:rPr lang="zh-CN" altLang="en-US">
                <a:sym typeface="+mn-ea"/>
              </a:rPr>
              <a:t>&lt;Placemark&gt;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&lt;styleUrl&gt;#track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&lt;LineString&gt;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&lt;extrude&gt;0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&lt;altitudeMode&gt;absolute&lt;/altitudeMode&gt;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&lt;coordinates&gt;&lt;/coordinates&gt;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&lt;/LineString&gt;</a:t>
            </a:r>
            <a:endParaRPr lang="zh-CN" altLang="en-US"/>
          </a:p>
          <a:p>
            <a:r>
              <a:rPr lang="zh-CN" altLang="en-US">
                <a:sym typeface="+mn-ea"/>
              </a:rPr>
              <a:t>&lt;/Placemark&gt;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/>
              <a:t>工作原理</a:t>
            </a:r>
            <a:endParaRPr lang="x-none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 飞机从GPS导航源获取其位置</a:t>
            </a:r>
            <a:endParaRPr lang="zh-CN" altLang="en-US"/>
          </a:p>
          <a:p>
            <a:r>
              <a:rPr lang="zh-CN" altLang="en-US"/>
              <a:t> 飞机上的ADS-B发送应答器</a:t>
            </a:r>
            <a:r>
              <a:rPr lang="x-none" altLang="zh-CN"/>
              <a:t>广播</a:t>
            </a:r>
            <a:endParaRPr lang="x-none" altLang="zh-CN"/>
          </a:p>
          <a:p>
            <a:pPr marL="0" indent="0">
              <a:buNone/>
            </a:pPr>
            <a:r>
              <a:rPr lang="zh-CN" altLang="en-US"/>
              <a:t>   包含</a:t>
            </a:r>
            <a:r>
              <a:rPr lang="x-none" altLang="zh-CN"/>
              <a:t>位置信息等信号</a:t>
            </a:r>
            <a:endParaRPr lang="x-none" altLang="zh-CN"/>
          </a:p>
          <a:p>
            <a:r>
              <a:rPr lang="zh-CN" altLang="en-US"/>
              <a:t>  ADS-B信号由</a:t>
            </a:r>
            <a:r>
              <a:rPr lang="x-none" altLang="zh-CN"/>
              <a:t>USRP</a:t>
            </a:r>
            <a:r>
              <a:rPr lang="zh-CN" altLang="en-US"/>
              <a:t>接收器</a:t>
            </a:r>
            <a:r>
              <a:rPr lang="x-none" altLang="zh-CN"/>
              <a:t>获取</a:t>
            </a:r>
            <a:endParaRPr lang="x-none" altLang="zh-CN"/>
          </a:p>
          <a:p>
            <a:r>
              <a:rPr lang="zh-CN" altLang="en-US"/>
              <a:t> </a:t>
            </a:r>
            <a:r>
              <a:rPr lang="x-none" altLang="zh-CN"/>
              <a:t>USRP</a:t>
            </a:r>
            <a:r>
              <a:rPr lang="zh-CN" altLang="en-US"/>
              <a:t>接收器将数据</a:t>
            </a:r>
            <a:r>
              <a:rPr lang="x-none" altLang="zh-CN"/>
              <a:t>写入数据库，</a:t>
            </a:r>
            <a:endParaRPr lang="x-none" altLang="zh-CN"/>
          </a:p>
          <a:p>
            <a:pPr marL="0" indent="0">
              <a:buNone/>
            </a:pPr>
            <a:r>
              <a:rPr lang="zh-CN" altLang="en-US"/>
              <a:t>   显示在</a:t>
            </a:r>
            <a:r>
              <a:rPr lang="x-none" altLang="zh-CN"/>
              <a:t>Google地球</a:t>
            </a:r>
            <a:endParaRPr lang="x-none" altLang="zh-CN"/>
          </a:p>
          <a:p>
            <a:endParaRPr lang="x-none" altLang="zh-CN"/>
          </a:p>
        </p:txBody>
      </p:sp>
      <p:pic>
        <p:nvPicPr>
          <p:cNvPr id="4" name="图片 3" descr="adsb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99530" y="685165"/>
            <a:ext cx="5304790" cy="44208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>
                <a:latin typeface="Ubuntu" charset="0"/>
                <a:ea typeface="Ubuntu" charset="0"/>
              </a:rPr>
              <a:t>实时飞行轨迹捕捉</a:t>
            </a:r>
            <a:endParaRPr lang="x-none" altLang="zh-CN">
              <a:latin typeface="Ubuntu" charset="0"/>
              <a:ea typeface="Ubuntu" charset="0"/>
            </a:endParaRPr>
          </a:p>
        </p:txBody>
      </p:sp>
      <p:pic>
        <p:nvPicPr>
          <p:cNvPr id="4" name="内容占位符 3" descr="选区_00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35050" y="1445895"/>
            <a:ext cx="640461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/>
              <a:t>历史飞行轨迹重演</a:t>
            </a:r>
            <a:endParaRPr lang="x-none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110220" y="1623060"/>
            <a:ext cx="3748405" cy="5809615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x-none" altLang="zh-CN"/>
              <a:t>读取数据库,找到指定型号的飞机,按照时间排序获取经纬度和角度</a:t>
            </a:r>
            <a:endParaRPr lang="x-none" altLang="zh-CN"/>
          </a:p>
          <a:p>
            <a:pPr marL="0" indent="0">
              <a:buNone/>
            </a:pPr>
            <a:endParaRPr lang="x-none" altLang="zh-CN"/>
          </a:p>
          <a:p>
            <a:pPr marL="0" indent="0">
              <a:buNone/>
            </a:pPr>
            <a:r>
              <a:rPr lang="x-none" altLang="zh-CN"/>
              <a:t>每秒生成一次kml文件,google地图读取kml文件</a:t>
            </a:r>
            <a:endParaRPr lang="x-none" altLang="zh-CN"/>
          </a:p>
          <a:p>
            <a:pPr marL="0" indent="0">
              <a:buNone/>
            </a:pPr>
            <a:endParaRPr lang="x-none" altLang="zh-CN"/>
          </a:p>
        </p:txBody>
      </p:sp>
      <p:pic>
        <p:nvPicPr>
          <p:cNvPr id="4" name="图片 3" descr="选区_0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0430" y="1655445"/>
            <a:ext cx="7030720" cy="48050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/>
              <a:t>获取航班信息</a:t>
            </a:r>
            <a:endParaRPr lang="x-none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x-none" altLang="zh-CN"/>
          </a:p>
          <a:p>
            <a:endParaRPr lang="x-none" altLang="zh-CN"/>
          </a:p>
          <a:p>
            <a:endParaRPr lang="x-none" altLang="zh-CN"/>
          </a:p>
        </p:txBody>
      </p:sp>
      <p:pic>
        <p:nvPicPr>
          <p:cNvPr id="4" name="图片 3" descr="选区_0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0915" y="1461135"/>
            <a:ext cx="8359775" cy="46335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/>
              <a:t>单架飞机飞行轨迹一览表</a:t>
            </a:r>
            <a:endParaRPr lang="x-none" altLang="zh-CN"/>
          </a:p>
        </p:txBody>
      </p:sp>
      <p:pic>
        <p:nvPicPr>
          <p:cNvPr id="5" name="内容占位符 4" descr="选区_00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14425" y="1373505"/>
            <a:ext cx="464248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48615"/>
            <a:ext cx="10515600" cy="1325563"/>
          </a:xfrm>
        </p:spPr>
        <p:txBody>
          <a:bodyPr/>
          <a:p>
            <a:r>
              <a:rPr lang="x-none" altLang="zh-CN"/>
              <a:t>数据库设计</a:t>
            </a:r>
            <a:endParaRPr lang="x-none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x-none" altLang="zh-CN"/>
              <a:t>ident</a:t>
            </a:r>
            <a:endParaRPr lang="x-none" altLang="zh-CN"/>
          </a:p>
          <a:p>
            <a:endParaRPr lang="x-none" altLang="zh-CN"/>
          </a:p>
          <a:p>
            <a:endParaRPr lang="x-none" altLang="zh-CN"/>
          </a:p>
          <a:p>
            <a:endParaRPr lang="x-none" altLang="zh-CN"/>
          </a:p>
          <a:p>
            <a:pPr lvl="1"/>
            <a:r>
              <a:rPr lang="x-none" altLang="zh-CN"/>
              <a:t>icao	国际民用航空组织注册识别代码, 唯一识别标志,不会重复</a:t>
            </a:r>
            <a:endParaRPr lang="x-none" altLang="zh-CN"/>
          </a:p>
          <a:p>
            <a:pPr lvl="1"/>
            <a:r>
              <a:rPr lang="x-none" altLang="zh-CN"/>
              <a:t>ident	飞机型号</a:t>
            </a:r>
            <a:endParaRPr lang="x-none" altLang="zh-CN"/>
          </a:p>
          <a:p>
            <a:pPr lvl="1"/>
            <a:r>
              <a:rPr lang="x-none" altLang="zh-CN"/>
              <a:t>type 	飞机类别</a:t>
            </a:r>
            <a:endParaRPr lang="x-none" altLang="zh-CN"/>
          </a:p>
        </p:txBody>
      </p:sp>
      <p:graphicFrame>
        <p:nvGraphicFramePr>
          <p:cNvPr id="4" name="表格 3"/>
          <p:cNvGraphicFramePr/>
          <p:nvPr/>
        </p:nvGraphicFramePr>
        <p:xfrm>
          <a:off x="1185545" y="2347595"/>
          <a:ext cx="8534400" cy="784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4800"/>
                <a:gridCol w="2844800"/>
                <a:gridCol w="2844800"/>
              </a:tblGrid>
              <a:tr h="397510"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icao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ident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type</a:t>
                      </a:r>
                      <a:endParaRPr lang="x-none"/>
                    </a:p>
                  </a:txBody>
                  <a:tcPr/>
                </a:tc>
              </a:tr>
              <a:tr h="387350"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262449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CCA1328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HEAVY</a:t>
                      </a:r>
                      <a:endParaRPr lang="x-none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>
                <a:sym typeface="+mn-ea"/>
              </a:rPr>
              <a:t>数据库设计</a:t>
            </a:r>
            <a:endParaRPr lang="x-none" altLang="zh-CN"/>
          </a:p>
          <a:p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/>
        <p:txBody>
          <a:bodyPr/>
          <a:p>
            <a:r>
              <a:rPr lang="x-none" altLang="zh-CN"/>
              <a:t>position</a:t>
            </a:r>
            <a:endParaRPr lang="x-none" altLang="zh-CN"/>
          </a:p>
          <a:p>
            <a:endParaRPr lang="x-none" altLang="zh-CN"/>
          </a:p>
          <a:p>
            <a:endParaRPr lang="x-none" altLang="zh-CN"/>
          </a:p>
          <a:p>
            <a:pPr lvl="1"/>
            <a:endParaRPr lang="x-none" altLang="zh-CN" sz="2400"/>
          </a:p>
          <a:p>
            <a:pPr lvl="1"/>
            <a:r>
              <a:rPr lang="x-none" altLang="zh-CN" sz="2400"/>
              <a:t>icao：</a:t>
            </a:r>
            <a:r>
              <a:rPr lang="x-none" altLang="zh-CN">
                <a:sym typeface="+mn-ea"/>
              </a:rPr>
              <a:t>航班</a:t>
            </a:r>
            <a:r>
              <a:rPr lang="x-none" altLang="zh-CN">
                <a:sym typeface="+mn-ea"/>
              </a:rPr>
              <a:t>识别码</a:t>
            </a:r>
            <a:endParaRPr lang="x-none" altLang="zh-CN" sz="2400"/>
          </a:p>
          <a:p>
            <a:pPr lvl="1"/>
            <a:r>
              <a:rPr lang="x-none" altLang="zh-CN" sz="2400"/>
              <a:t>seen：检测到的时间</a:t>
            </a:r>
            <a:endParaRPr lang="x-none" altLang="zh-CN" sz="2400"/>
          </a:p>
          <a:p>
            <a:pPr lvl="1"/>
            <a:r>
              <a:rPr lang="x-none" altLang="zh-CN" sz="2400"/>
              <a:t>alt：当前飞机所处海拔</a:t>
            </a:r>
            <a:endParaRPr lang="x-none" altLang="zh-CN" sz="2400"/>
          </a:p>
          <a:p>
            <a:pPr lvl="1"/>
            <a:r>
              <a:rPr lang="x-none" altLang="zh-CN" sz="2400"/>
              <a:t>lat：当前飞机所处经度</a:t>
            </a:r>
            <a:endParaRPr lang="x-none" altLang="zh-CN" sz="2400"/>
          </a:p>
          <a:p>
            <a:pPr lvl="1"/>
            <a:r>
              <a:rPr lang="x-none" altLang="zh-CN" sz="2400"/>
              <a:t>lon：当前飞机所处纬度</a:t>
            </a:r>
            <a:endParaRPr lang="x-none" altLang="zh-CN" sz="2400"/>
          </a:p>
          <a:p>
            <a:pPr lvl="1"/>
            <a:endParaRPr lang="x-none" altLang="zh-CN" sz="2400"/>
          </a:p>
          <a:p>
            <a:endParaRPr lang="x-none" altLang="zh-CN"/>
          </a:p>
          <a:p>
            <a:endParaRPr lang="x-none" altLang="zh-CN"/>
          </a:p>
          <a:p>
            <a:endParaRPr lang="x-none" altLang="zh-CN"/>
          </a:p>
          <a:p>
            <a:pPr lvl="1"/>
            <a:endParaRPr lang="x-none" altLang="zh-CN"/>
          </a:p>
        </p:txBody>
      </p:sp>
      <p:graphicFrame>
        <p:nvGraphicFramePr>
          <p:cNvPr id="6" name="表格 5"/>
          <p:cNvGraphicFramePr/>
          <p:nvPr/>
        </p:nvGraphicFramePr>
        <p:xfrm>
          <a:off x="821690" y="2469515"/>
          <a:ext cx="10515600" cy="76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780030"/>
                <a:gridCol w="1426210"/>
                <a:gridCol w="2103120"/>
                <a:gridCol w="210312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icao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seen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alt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lat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lon</a:t>
                      </a:r>
                      <a:endParaRPr lang="x-none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7867793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t>2018-04-15 03:56:56</a:t>
                      </a: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23600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30.67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114.37</a:t>
                      </a:r>
                      <a:endParaRPr lang="x-none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标题 1"/>
          <p:cNvSpPr>
            <a:spLocks noGrp="1"/>
          </p:cNvSpPr>
          <p:nvPr/>
        </p:nvSpPr>
        <p:spPr>
          <a:xfrm>
            <a:off x="904240" y="43897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x-none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>
                <a:sym typeface="+mn-ea"/>
              </a:rPr>
              <a:t>数据库设计</a:t>
            </a:r>
            <a:endParaRPr lang="x-none" altLang="zh-CN"/>
          </a:p>
          <a:p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/>
        <p:txBody>
          <a:bodyPr>
            <a:normAutofit/>
          </a:bodyPr>
          <a:p>
            <a:r>
              <a:rPr lang="x-none" altLang="zh-CN"/>
              <a:t>vectors</a:t>
            </a:r>
            <a:endParaRPr lang="x-none" altLang="zh-CN"/>
          </a:p>
          <a:p>
            <a:endParaRPr lang="x-none" altLang="zh-CN"/>
          </a:p>
          <a:p>
            <a:endParaRPr lang="x-none" altLang="zh-CN"/>
          </a:p>
          <a:p>
            <a:endParaRPr lang="x-none" altLang="zh-CN"/>
          </a:p>
          <a:p>
            <a:pPr lvl="1"/>
            <a:r>
              <a:rPr lang="x-none" altLang="zh-CN"/>
              <a:t>ICAO：航班</a:t>
            </a:r>
            <a:r>
              <a:rPr lang="x-none" altLang="zh-CN">
                <a:sym typeface="+mn-ea"/>
              </a:rPr>
              <a:t>识别码</a:t>
            </a:r>
            <a:endParaRPr lang="x-none" altLang="zh-CN"/>
          </a:p>
          <a:p>
            <a:pPr lvl="1"/>
            <a:r>
              <a:rPr lang="x-none" altLang="zh-CN"/>
              <a:t>seen：检测到的时间</a:t>
            </a:r>
            <a:endParaRPr lang="x-none" altLang="zh-CN"/>
          </a:p>
          <a:p>
            <a:pPr lvl="1"/>
            <a:r>
              <a:rPr lang="x-none" altLang="zh-CN"/>
              <a:t>speed：当前飞行速度</a:t>
            </a:r>
            <a:endParaRPr lang="x-none" altLang="zh-CN"/>
          </a:p>
          <a:p>
            <a:pPr lvl="1"/>
            <a:r>
              <a:rPr lang="x-none" altLang="zh-CN"/>
              <a:t>heading：当前机头朝向</a:t>
            </a:r>
            <a:endParaRPr lang="x-none" altLang="zh-CN"/>
          </a:p>
          <a:p>
            <a:pPr lvl="1"/>
            <a:r>
              <a:rPr lang="x-none" altLang="zh-CN"/>
              <a:t>vertical：垂直方向的速度</a:t>
            </a:r>
            <a:endParaRPr lang="x-none" altLang="zh-CN"/>
          </a:p>
        </p:txBody>
      </p:sp>
      <p:graphicFrame>
        <p:nvGraphicFramePr>
          <p:cNvPr id="6" name="表格 5"/>
          <p:cNvGraphicFramePr/>
          <p:nvPr/>
        </p:nvGraphicFramePr>
        <p:xfrm>
          <a:off x="821690" y="2470150"/>
          <a:ext cx="10515600" cy="7613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780030"/>
                <a:gridCol w="1426210"/>
                <a:gridCol w="2103120"/>
                <a:gridCol w="2103120"/>
              </a:tblGrid>
              <a:tr h="370840"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icao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seen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speed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heading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vertical</a:t>
                      </a:r>
                      <a:endParaRPr lang="x-none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7867793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t>2018-04-15 03:56:56</a:t>
                      </a: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425.0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283.0</a:t>
                      </a:r>
                      <a:endParaRPr lang="x-none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x-none"/>
                        <a:t>64</a:t>
                      </a:r>
                      <a:endParaRPr lang="x-none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标题 1"/>
          <p:cNvSpPr>
            <a:spLocks noGrp="1"/>
          </p:cNvSpPr>
          <p:nvPr/>
        </p:nvSpPr>
        <p:spPr>
          <a:xfrm>
            <a:off x="904240" y="437959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x-none" altLang="zh-C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1010</Words>
  <Application>Kingsoft Office WPP</Application>
  <PresentationFormat>宽屏</PresentationFormat>
  <Paragraphs>160</Paragraphs>
  <Slides>11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Office 主题</vt:lpstr>
      <vt:lpstr>PowerPoint 演示文稿</vt:lpstr>
      <vt:lpstr>工作原理</vt:lpstr>
      <vt:lpstr>实时飞行轨迹捕捉</vt:lpstr>
      <vt:lpstr>历史飞行轨迹重演</vt:lpstr>
      <vt:lpstr>PowerPoint 演示文稿</vt:lpstr>
      <vt:lpstr>单架飞机飞行轨迹一览表</vt:lpstr>
      <vt:lpstr>数据库设计</vt:lpstr>
      <vt:lpstr>数据库设计</vt:lpstr>
      <vt:lpstr>数据库设计</vt:lpstr>
      <vt:lpstr>KML文件数据结构设计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beddingearly</dc:creator>
  <cp:lastModifiedBy>beddingearly</cp:lastModifiedBy>
  <cp:revision>19</cp:revision>
  <dcterms:created xsi:type="dcterms:W3CDTF">2018-05-09T16:10:46Z</dcterms:created>
  <dcterms:modified xsi:type="dcterms:W3CDTF">2018-05-09T16:10:46Z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2052-10.1.0.5672</vt:lpwstr>
  </property>
</Properties>
</file>

<file path=docProps/thumbnail.jpeg>
</file>